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90" r:id="rId2"/>
    <p:sldId id="291" r:id="rId3"/>
    <p:sldId id="292" r:id="rId4"/>
    <p:sldId id="294" r:id="rId5"/>
    <p:sldId id="298" r:id="rId6"/>
    <p:sldId id="293" r:id="rId7"/>
    <p:sldId id="295" r:id="rId8"/>
    <p:sldId id="284" r:id="rId9"/>
    <p:sldId id="296" r:id="rId10"/>
    <p:sldId id="297" r:id="rId11"/>
  </p:sldIdLst>
  <p:sldSz cx="10693400" cy="7561263"/>
  <p:notesSz cx="6731000" cy="9867900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6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ECECEC"/>
    <a:srgbClr val="8D8C90"/>
    <a:srgbClr val="F3F3F3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8" autoAdjust="0"/>
    <p:restoredTop sz="94676" autoAdjust="0"/>
  </p:normalViewPr>
  <p:slideViewPr>
    <p:cSldViewPr showGuides="1">
      <p:cViewPr varScale="1">
        <p:scale>
          <a:sx n="100" d="100"/>
          <a:sy n="100" d="100"/>
        </p:scale>
        <p:origin x="-1386" y="-102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3BCBC-233C-4627-AF54-D5D7CF6BBDAD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B972E-91C9-44E9-BAC8-1C131AE08D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619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7" y="7"/>
            <a:ext cx="2916765" cy="493395"/>
          </a:xfrm>
          <a:prstGeom prst="rect">
            <a:avLst/>
          </a:prstGeom>
        </p:spPr>
        <p:txBody>
          <a:bodyPr vert="horz" lIns="90600" tIns="45301" rIns="90600" bIns="4530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2682" y="7"/>
            <a:ext cx="2916765" cy="493395"/>
          </a:xfrm>
          <a:prstGeom prst="rect">
            <a:avLst/>
          </a:prstGeom>
        </p:spPr>
        <p:txBody>
          <a:bodyPr vert="horz" lIns="90600" tIns="45301" rIns="90600" bIns="45301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28.08.2018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46125" y="739775"/>
            <a:ext cx="5238750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00" tIns="45301" rIns="90600" bIns="4530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1" y="4687262"/>
            <a:ext cx="5384800" cy="4440555"/>
          </a:xfrm>
          <a:prstGeom prst="rect">
            <a:avLst/>
          </a:prstGeom>
        </p:spPr>
        <p:txBody>
          <a:bodyPr vert="horz" lIns="90600" tIns="45301" rIns="90600" bIns="4530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7" y="9372799"/>
            <a:ext cx="2916765" cy="493395"/>
          </a:xfrm>
          <a:prstGeom prst="rect">
            <a:avLst/>
          </a:prstGeom>
        </p:spPr>
        <p:txBody>
          <a:bodyPr vert="horz" lIns="90600" tIns="45301" rIns="90600" bIns="4530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2682" y="9372799"/>
            <a:ext cx="2916765" cy="493395"/>
          </a:xfrm>
          <a:prstGeom prst="rect">
            <a:avLst/>
          </a:prstGeom>
        </p:spPr>
        <p:txBody>
          <a:bodyPr vert="horz" lIns="90600" tIns="45301" rIns="90600" bIns="45301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718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5" cy="72008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540271"/>
            <a:ext cx="8588251" cy="122413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764295"/>
            <a:ext cx="8588251" cy="533183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3056" rtl="0" eaLnBrk="1" latinLnBrk="0" hangingPunct="1">
        <a:lnSpc>
          <a:spcPts val="5200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538" indent="0" algn="l" defTabSz="1043056" rtl="0" eaLnBrk="1" latinLnBrk="0" hangingPunct="1">
        <a:spcBef>
          <a:spcPct val="20000"/>
        </a:spcBef>
        <a:buFont typeface="+mj-lt"/>
        <a:buNone/>
        <a:defRPr sz="3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0" algn="l" defTabSz="104305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363" algn="just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0" algn="l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30477" y="2556496"/>
            <a:ext cx="4176464" cy="1008112"/>
          </a:xfrm>
          <a:prstGeom prst="rect">
            <a:avLst/>
          </a:prstGeom>
        </p:spPr>
        <p:txBody>
          <a:bodyPr vert="horz" wrap="square" lIns="104287" tIns="52144" rIns="104287" bIns="52144" rtlCol="0" anchor="ctr">
            <a:noAutofit/>
          </a:bodyPr>
          <a:lstStyle/>
          <a:p>
            <a:pPr algn="ctr" defTabSz="1042872"/>
            <a:r>
              <a:rPr lang="ru-RU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ФЕДЕРАЛЬНАЯ НАЛОГОВАЯ СЛУЖБА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4098200"/>
            <a:ext cx="10693400" cy="1008168"/>
          </a:xfrm>
          <a:prstGeom prst="rect">
            <a:avLst/>
          </a:prstGeom>
        </p:spPr>
        <p:txBody>
          <a:bodyPr vert="horz" wrap="square" lIns="118982" tIns="59491" rIns="118982" bIns="59491" rtlCol="0" anchor="ctr">
            <a:noAutofit/>
          </a:bodyPr>
          <a:lstStyle/>
          <a:p>
            <a:pPr algn="ctr" defTabSz="1189814"/>
            <a:r>
              <a:rPr lang="ru-RU" sz="3000" b="1" dirty="0" smtClean="0">
                <a:solidFill>
                  <a:schemeClr val="bg1"/>
                </a:solidFill>
                <a:latin typeface="Trebuchet MS" pitchFamily="34" charset="0"/>
              </a:rPr>
              <a:t>Выездная налоговая проверка-основная форма налогового контроля </a:t>
            </a:r>
            <a:endParaRPr lang="ru-RU" sz="3000" b="1" dirty="0">
              <a:solidFill>
                <a:schemeClr val="bg1"/>
              </a:solidFill>
              <a:latin typeface="Trebuchet MS" pitchFamily="34" charset="0"/>
            </a:endParaRPr>
          </a:p>
          <a:p>
            <a:pPr algn="ctr" defTabSz="1189814"/>
            <a:r>
              <a:rPr lang="ru-RU" sz="3000" b="1" dirty="0" smtClean="0">
                <a:solidFill>
                  <a:schemeClr val="bg1"/>
                </a:solidFill>
                <a:latin typeface="Trebuchet MS" pitchFamily="34" charset="0"/>
              </a:rPr>
              <a:t>Этапы выездной проверки</a:t>
            </a:r>
            <a:endParaRPr lang="ru-RU" sz="3000" b="1" dirty="0">
              <a:solidFill>
                <a:schemeClr val="bg1"/>
              </a:solidFill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508823"/>
            <a:ext cx="10693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rebuchet MS" pitchFamily="34" charset="0"/>
              </a:rPr>
              <a:t>Заместитель начальника Контрольного </a:t>
            </a:r>
            <a:r>
              <a:rPr lang="ru-RU" sz="2800" dirty="0" smtClean="0">
                <a:solidFill>
                  <a:schemeClr val="bg1"/>
                </a:solidFill>
                <a:latin typeface="Trebuchet MS" pitchFamily="34" charset="0"/>
              </a:rPr>
              <a:t>отдела управления</a:t>
            </a:r>
            <a:r>
              <a:rPr lang="ru-RU" sz="2800" dirty="0">
                <a:solidFill>
                  <a:schemeClr val="bg1"/>
                </a:solidFill>
                <a:latin typeface="Trebuchet MS" pitchFamily="34" charset="0"/>
              </a:rPr>
              <a:t/>
            </a:r>
            <a:br>
              <a:rPr lang="ru-RU" sz="2800" dirty="0">
                <a:solidFill>
                  <a:schemeClr val="bg1"/>
                </a:solidFill>
                <a:latin typeface="Trebuchet MS" pitchFamily="34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Trebuchet MS" pitchFamily="34" charset="0"/>
              </a:rPr>
              <a:t>Гукалов Олег Владимирович</a:t>
            </a:r>
            <a:endParaRPr lang="ru-RU" sz="2800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22564" y="7001827"/>
            <a:ext cx="252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rebuchet MS" pitchFamily="34" charset="0"/>
              </a:rPr>
              <a:t>28.08.2018</a:t>
            </a:r>
            <a:endParaRPr lang="ru-RU" sz="2800" dirty="0">
              <a:solidFill>
                <a:schemeClr val="bg1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63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28" y="612279"/>
            <a:ext cx="8878888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703" y="1692399"/>
            <a:ext cx="7373938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703" y="3132559"/>
            <a:ext cx="7373938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566" y="5508823"/>
            <a:ext cx="7288212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3791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308" y="684287"/>
            <a:ext cx="6839905" cy="1247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484" y="1908423"/>
            <a:ext cx="3571875" cy="140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79" y="3308599"/>
            <a:ext cx="1435489" cy="2337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380" y="3308598"/>
            <a:ext cx="1379207" cy="2321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580" y="3350593"/>
            <a:ext cx="1393188" cy="227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5012" y="3350593"/>
            <a:ext cx="1393188" cy="2278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613" y="3330576"/>
            <a:ext cx="1405425" cy="2298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7308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48" y="612279"/>
            <a:ext cx="9155112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204" y="2603005"/>
            <a:ext cx="2065369" cy="4048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514" y="2617612"/>
            <a:ext cx="2123194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732" y="2603003"/>
            <a:ext cx="2038350" cy="404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791" y="2555379"/>
            <a:ext cx="2209800" cy="4095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526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8" y="684287"/>
            <a:ext cx="9469438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082" y="2221071"/>
            <a:ext cx="5581650" cy="1343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244" y="3708623"/>
            <a:ext cx="207645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563" y="3725292"/>
            <a:ext cx="2156719" cy="310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867" y="3699588"/>
            <a:ext cx="2208735" cy="3135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1031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244" y="756295"/>
            <a:ext cx="8497888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244" y="2628503"/>
            <a:ext cx="7735888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432" y="4068663"/>
            <a:ext cx="7783512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6820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366" y="828303"/>
            <a:ext cx="7888288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276" y="2914350"/>
            <a:ext cx="3096344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510" y="2923875"/>
            <a:ext cx="3257550" cy="349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8375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284" y="668202"/>
            <a:ext cx="7259638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72" y="2340471"/>
            <a:ext cx="4524375" cy="461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287" y="2340471"/>
            <a:ext cx="4352925" cy="462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7113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10720" y="684216"/>
            <a:ext cx="9588542" cy="1181099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lnSpc>
                <a:spcPct val="100000"/>
              </a:lnSpc>
              <a:spcBef>
                <a:spcPct val="0"/>
              </a:spcBef>
              <a:buNone/>
              <a:defRPr sz="2000" b="1" i="0" cap="all">
                <a:solidFill>
                  <a:srgbClr val="005AA9"/>
                </a:solidFill>
                <a:latin typeface="Trebuchet MS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>
                <a:latin typeface="+mn-lt"/>
              </a:rPr>
              <a:t>Динамика количества и эффективности </a:t>
            </a:r>
          </a:p>
          <a:p>
            <a:pPr>
              <a:defRPr/>
            </a:pPr>
            <a:r>
              <a:rPr lang="ru-RU" dirty="0">
                <a:latin typeface="+mn-lt"/>
              </a:rPr>
              <a:t>выездных налоговых проверок за </a:t>
            </a:r>
            <a:r>
              <a:rPr lang="ru-RU" dirty="0" smtClean="0">
                <a:latin typeface="+mn-lt"/>
              </a:rPr>
              <a:t>2015 </a:t>
            </a:r>
            <a:r>
              <a:rPr lang="ru-RU" dirty="0">
                <a:latin typeface="+mn-lt"/>
              </a:rPr>
              <a:t>– </a:t>
            </a:r>
            <a:r>
              <a:rPr lang="ru-RU" dirty="0" smtClean="0">
                <a:latin typeface="+mn-lt"/>
              </a:rPr>
              <a:t>1 полугодие 2018 года</a:t>
            </a:r>
            <a:endParaRPr lang="ru-RU" dirty="0">
              <a:latin typeface="+mn-lt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907465" y="5364166"/>
            <a:ext cx="8831723" cy="1"/>
          </a:xfrm>
          <a:prstGeom prst="line">
            <a:avLst/>
          </a:prstGeom>
          <a:ln>
            <a:solidFill>
              <a:srgbClr val="8D8C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282587" y="5493325"/>
            <a:ext cx="3708095" cy="288924"/>
          </a:xfrm>
          <a:prstGeom prst="rect">
            <a:avLst/>
          </a:prstGeom>
        </p:spPr>
        <p:txBody>
          <a:bodyPr wrap="none" lIns="104269" tIns="52135" rIns="104269" bIns="52135" anchor="ctr"/>
          <a:lstStyle/>
          <a:p>
            <a:pPr algn="ctr" defTabSz="1042688">
              <a:defRPr/>
            </a:pPr>
            <a:r>
              <a:rPr lang="ru-RU" sz="1600" b="1" dirty="0" smtClean="0">
                <a:latin typeface="Trebuchet MS" pitchFamily="34" charset="0"/>
                <a:ea typeface="+mj-ea"/>
                <a:cs typeface="+mj-cs"/>
              </a:rPr>
              <a:t>2016</a:t>
            </a:r>
            <a:endParaRPr lang="ru-RU" sz="1600" b="1" dirty="0"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7567" y="5508628"/>
            <a:ext cx="719797" cy="288924"/>
          </a:xfrm>
          <a:prstGeom prst="rect">
            <a:avLst/>
          </a:prstGeom>
        </p:spPr>
        <p:txBody>
          <a:bodyPr wrap="none" lIns="104269" tIns="52135" rIns="104269" bIns="52135" anchor="ctr"/>
          <a:lstStyle/>
          <a:p>
            <a:pPr algn="ctr" defTabSz="1042688">
              <a:defRPr/>
            </a:pPr>
            <a:endParaRPr lang="ru-RU" sz="1600" b="1" dirty="0"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77440" y="5508628"/>
            <a:ext cx="719797" cy="288924"/>
          </a:xfrm>
          <a:prstGeom prst="rect">
            <a:avLst/>
          </a:prstGeom>
        </p:spPr>
        <p:txBody>
          <a:bodyPr wrap="none" lIns="104269" tIns="52135" rIns="104269" bIns="52135" anchor="ctr"/>
          <a:lstStyle/>
          <a:p>
            <a:pPr algn="ctr" defTabSz="1042688">
              <a:defRPr/>
            </a:pPr>
            <a:endParaRPr lang="ru-RU" sz="1600" b="1" dirty="0"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3573" y="5637787"/>
            <a:ext cx="1337383" cy="56468"/>
          </a:xfrm>
          <a:prstGeom prst="rect">
            <a:avLst/>
          </a:prstGeom>
        </p:spPr>
        <p:txBody>
          <a:bodyPr wrap="none" lIns="104269" tIns="52135" rIns="104269" bIns="52135" anchor="ctr"/>
          <a:lstStyle/>
          <a:p>
            <a:pPr algn="ctr" defTabSz="1042688">
              <a:defRPr/>
            </a:pPr>
            <a:r>
              <a:rPr lang="ru-RU" sz="1600" b="1" dirty="0" smtClean="0">
                <a:latin typeface="Trebuchet MS" pitchFamily="34" charset="0"/>
                <a:ea typeface="+mj-ea"/>
                <a:cs typeface="+mj-cs"/>
              </a:rPr>
              <a:t>2015</a:t>
            </a:r>
            <a:endParaRPr lang="ru-RU" sz="1600" b="1" dirty="0">
              <a:latin typeface="Trebuchet MS" pitchFamily="34" charset="0"/>
              <a:ea typeface="+mj-ea"/>
              <a:cs typeface="+mj-cs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1602284" y="1808516"/>
            <a:ext cx="0" cy="367188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253286" y="1692279"/>
            <a:ext cx="0" cy="367188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TextBox 186"/>
          <p:cNvSpPr txBox="1"/>
          <p:nvPr/>
        </p:nvSpPr>
        <p:spPr>
          <a:xfrm>
            <a:off x="2774379" y="5997578"/>
            <a:ext cx="719797" cy="288924"/>
          </a:xfrm>
          <a:prstGeom prst="rect">
            <a:avLst/>
          </a:prstGeom>
        </p:spPr>
        <p:txBody>
          <a:bodyPr wrap="none" lIns="104269" tIns="52135" rIns="104269" bIns="52135" anchor="ctr"/>
          <a:lstStyle/>
          <a:p>
            <a:pPr defTabSz="1042688">
              <a:defRPr/>
            </a:pPr>
            <a:r>
              <a:rPr lang="ru-RU" sz="1700" dirty="0">
                <a:latin typeface="Arial" pitchFamily="34" charset="0"/>
                <a:ea typeface="+mj-ea"/>
                <a:cs typeface="Arial" pitchFamily="34" charset="0"/>
              </a:rPr>
              <a:t>Количество выездных налоговых </a:t>
            </a:r>
            <a:r>
              <a:rPr lang="ru-RU" sz="1700" dirty="0" smtClean="0">
                <a:latin typeface="Arial" pitchFamily="34" charset="0"/>
                <a:ea typeface="+mj-ea"/>
                <a:cs typeface="Arial" pitchFamily="34" charset="0"/>
              </a:rPr>
              <a:t>проверок. </a:t>
            </a:r>
            <a:endParaRPr lang="ru-RU" sz="170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2774379" y="6445252"/>
            <a:ext cx="719797" cy="287338"/>
          </a:xfrm>
          <a:prstGeom prst="rect">
            <a:avLst/>
          </a:prstGeom>
        </p:spPr>
        <p:txBody>
          <a:bodyPr wrap="none" lIns="104269" tIns="52135" rIns="104269" bIns="52135" anchor="ctr"/>
          <a:lstStyle/>
          <a:p>
            <a:pPr defTabSz="1042688">
              <a:defRPr/>
            </a:pPr>
            <a:r>
              <a:rPr lang="ru-RU" sz="1700" dirty="0">
                <a:latin typeface="Arial" pitchFamily="34" charset="0"/>
                <a:ea typeface="+mj-ea"/>
                <a:cs typeface="Arial" pitchFamily="34" charset="0"/>
              </a:rPr>
              <a:t>Эффективность выездной налоговой проверки, млн. руб.</a:t>
            </a:r>
          </a:p>
        </p:txBody>
      </p:sp>
      <p:cxnSp>
        <p:nvCxnSpPr>
          <p:cNvPr id="191" name="Прямая соединительная линия 190"/>
          <p:cNvCxnSpPr/>
          <p:nvPr/>
        </p:nvCxnSpPr>
        <p:spPr>
          <a:xfrm>
            <a:off x="2199804" y="6589713"/>
            <a:ext cx="537953" cy="0"/>
          </a:xfrm>
          <a:prstGeom prst="line">
            <a:avLst/>
          </a:prstGeom>
          <a:ln w="254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Прямая соединительная линия 193"/>
          <p:cNvCxnSpPr/>
          <p:nvPr/>
        </p:nvCxnSpPr>
        <p:spPr>
          <a:xfrm>
            <a:off x="2199804" y="6148388"/>
            <a:ext cx="53795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Овал 194"/>
          <p:cNvSpPr/>
          <p:nvPr/>
        </p:nvSpPr>
        <p:spPr>
          <a:xfrm>
            <a:off x="2425841" y="6530977"/>
            <a:ext cx="90922" cy="115888"/>
          </a:xfrm>
          <a:prstGeom prst="ellipse">
            <a:avLst/>
          </a:prstGeom>
          <a:solidFill>
            <a:schemeClr val="bg1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6" name="Овал 195"/>
          <p:cNvSpPr/>
          <p:nvPr/>
        </p:nvSpPr>
        <p:spPr>
          <a:xfrm>
            <a:off x="2425841" y="6091238"/>
            <a:ext cx="90922" cy="114300"/>
          </a:xfrm>
          <a:prstGeom prst="ellips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>
            <a:off x="5754538" y="1906661"/>
            <a:ext cx="0" cy="367188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5269611" y="5524850"/>
            <a:ext cx="929495" cy="263178"/>
          </a:xfrm>
          <a:prstGeom prst="rect">
            <a:avLst/>
          </a:prstGeom>
        </p:spPr>
        <p:txBody>
          <a:bodyPr wrap="none" lIns="104269" tIns="52135" rIns="104269" bIns="52135" anchor="ctr"/>
          <a:lstStyle/>
          <a:p>
            <a:pPr algn="ctr" defTabSz="1042688">
              <a:defRPr/>
            </a:pPr>
            <a:r>
              <a:rPr lang="ru-RU" sz="1600" b="1" dirty="0" smtClean="0">
                <a:latin typeface="Trebuchet MS" pitchFamily="34" charset="0"/>
                <a:ea typeface="+mj-ea"/>
                <a:cs typeface="+mj-cs"/>
              </a:rPr>
              <a:t>2017</a:t>
            </a:r>
            <a:endParaRPr lang="ru-RU" sz="1600" b="1" dirty="0"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183" name="TextBox 182"/>
          <p:cNvSpPr txBox="1"/>
          <p:nvPr/>
        </p:nvSpPr>
        <p:spPr bwMode="auto">
          <a:xfrm>
            <a:off x="2818919" y="3431867"/>
            <a:ext cx="1350514" cy="504825"/>
          </a:xfrm>
          <a:prstGeom prst="rect">
            <a:avLst/>
          </a:prstGeom>
        </p:spPr>
        <p:txBody>
          <a:bodyPr wrap="none" lIns="118960" tIns="59481" rIns="118960" bIns="59481" anchor="ctr"/>
          <a:lstStyle/>
          <a:p>
            <a:pPr algn="ctr" defTabSz="1042688">
              <a:defRPr/>
            </a:pPr>
            <a:r>
              <a:rPr lang="ru-RU" sz="1800" b="1" dirty="0" smtClean="0">
                <a:solidFill>
                  <a:srgbClr val="0070C0"/>
                </a:solidFill>
                <a:latin typeface="Trebuchet MS" pitchFamily="34" charset="0"/>
                <a:ea typeface="+mj-ea"/>
                <a:cs typeface="+mj-cs"/>
              </a:rPr>
              <a:t>296</a:t>
            </a:r>
            <a:endParaRPr lang="ru-RU" sz="1800" b="1" dirty="0">
              <a:solidFill>
                <a:srgbClr val="0070C0"/>
              </a:solidFill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87" name="TextBox 86"/>
          <p:cNvSpPr txBox="1"/>
          <p:nvPr/>
        </p:nvSpPr>
        <p:spPr bwMode="auto">
          <a:xfrm>
            <a:off x="378352" y="1844211"/>
            <a:ext cx="1030445" cy="507362"/>
          </a:xfrm>
          <a:prstGeom prst="rect">
            <a:avLst/>
          </a:prstGeom>
        </p:spPr>
        <p:txBody>
          <a:bodyPr wrap="none" lIns="118960" tIns="59481" rIns="118960" bIns="59481" anchor="ctr"/>
          <a:lstStyle/>
          <a:p>
            <a:pPr algn="ctr" defTabSz="1042688">
              <a:defRPr/>
            </a:pPr>
            <a:endParaRPr lang="ru-RU" sz="1800" b="1" dirty="0">
              <a:solidFill>
                <a:srgbClr val="0070C0"/>
              </a:solidFill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88" name="TextBox 87"/>
          <p:cNvSpPr txBox="1"/>
          <p:nvPr/>
        </p:nvSpPr>
        <p:spPr bwMode="auto">
          <a:xfrm>
            <a:off x="2230957" y="2717388"/>
            <a:ext cx="1030445" cy="507362"/>
          </a:xfrm>
          <a:prstGeom prst="rect">
            <a:avLst/>
          </a:prstGeom>
        </p:spPr>
        <p:txBody>
          <a:bodyPr wrap="none" lIns="118960" tIns="59481" rIns="118960" bIns="59481" anchor="ctr"/>
          <a:lstStyle/>
          <a:p>
            <a:pPr algn="ctr" defTabSz="1042688">
              <a:defRPr/>
            </a:pPr>
            <a:endParaRPr lang="ru-RU" sz="1800" b="1" dirty="0">
              <a:solidFill>
                <a:srgbClr val="0070C0"/>
              </a:solidFill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89" name="TextBox 88"/>
          <p:cNvSpPr txBox="1"/>
          <p:nvPr/>
        </p:nvSpPr>
        <p:spPr bwMode="auto">
          <a:xfrm>
            <a:off x="1291041" y="3430599"/>
            <a:ext cx="963592" cy="507362"/>
          </a:xfrm>
          <a:prstGeom prst="rect">
            <a:avLst/>
          </a:prstGeom>
        </p:spPr>
        <p:txBody>
          <a:bodyPr wrap="none" lIns="118960" tIns="59481" rIns="118960" bIns="59481" anchor="ctr"/>
          <a:lstStyle/>
          <a:p>
            <a:pPr algn="ctr" defTabSz="1042688">
              <a:defRPr/>
            </a:pPr>
            <a:r>
              <a:rPr lang="ru-RU" sz="1800" b="1" dirty="0" smtClean="0">
                <a:solidFill>
                  <a:srgbClr val="0070C0"/>
                </a:solidFill>
                <a:latin typeface="Trebuchet MS" pitchFamily="34" charset="0"/>
                <a:ea typeface="+mj-ea"/>
                <a:cs typeface="+mj-cs"/>
              </a:rPr>
              <a:t>297</a:t>
            </a:r>
            <a:endParaRPr lang="ru-RU" sz="1800" b="1" dirty="0">
              <a:solidFill>
                <a:srgbClr val="0070C0"/>
              </a:solidFill>
              <a:latin typeface="Trebuchet MS" pitchFamily="34" charset="0"/>
              <a:ea typeface="+mj-ea"/>
              <a:cs typeface="+mj-cs"/>
            </a:endParaRPr>
          </a:p>
        </p:txBody>
      </p:sp>
      <p:cxnSp>
        <p:nvCxnSpPr>
          <p:cNvPr id="78" name="Прямая соединительная линия 77"/>
          <p:cNvCxnSpPr>
            <a:endCxn id="124" idx="1"/>
          </p:cNvCxnSpPr>
          <p:nvPr/>
        </p:nvCxnSpPr>
        <p:spPr bwMode="auto">
          <a:xfrm>
            <a:off x="3214165" y="3200256"/>
            <a:ext cx="2484177" cy="73009"/>
          </a:xfrm>
          <a:prstGeom prst="line">
            <a:avLst/>
          </a:prstGeom>
          <a:ln w="254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 bwMode="auto">
          <a:xfrm flipH="1" flipV="1">
            <a:off x="1665632" y="2823360"/>
            <a:ext cx="1598374" cy="375710"/>
          </a:xfrm>
          <a:prstGeom prst="line">
            <a:avLst/>
          </a:prstGeom>
          <a:ln w="254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/>
          <p:cNvSpPr txBox="1"/>
          <p:nvPr/>
        </p:nvSpPr>
        <p:spPr bwMode="auto">
          <a:xfrm>
            <a:off x="3097237" y="2589751"/>
            <a:ext cx="737295" cy="592657"/>
          </a:xfrm>
          <a:prstGeom prst="rect">
            <a:avLst/>
          </a:prstGeom>
        </p:spPr>
        <p:txBody>
          <a:bodyPr wrap="none" lIns="118960" tIns="59481" rIns="118960" bIns="59481" anchor="ctr"/>
          <a:lstStyle/>
          <a:p>
            <a:pPr algn="ctr" defTabSz="1042688">
              <a:defRPr/>
            </a:pPr>
            <a:r>
              <a:rPr lang="ru-RU" sz="1800" b="1" dirty="0" smtClean="0">
                <a:solidFill>
                  <a:srgbClr val="009900"/>
                </a:solidFill>
                <a:latin typeface="Trebuchet MS" pitchFamily="34" charset="0"/>
                <a:ea typeface="+mj-ea"/>
                <a:cs typeface="+mj-cs"/>
              </a:rPr>
              <a:t>5,9</a:t>
            </a:r>
            <a:endParaRPr lang="ru-RU" sz="1800" b="1" dirty="0">
              <a:solidFill>
                <a:srgbClr val="009900"/>
              </a:solidFill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95" name="TextBox 94"/>
          <p:cNvSpPr txBox="1"/>
          <p:nvPr/>
        </p:nvSpPr>
        <p:spPr bwMode="auto">
          <a:xfrm>
            <a:off x="2230954" y="3705052"/>
            <a:ext cx="1025395" cy="435147"/>
          </a:xfrm>
          <a:prstGeom prst="rect">
            <a:avLst/>
          </a:prstGeom>
        </p:spPr>
        <p:txBody>
          <a:bodyPr wrap="none" lIns="118960" tIns="59481" rIns="118960" bIns="59481" anchor="ctr"/>
          <a:lstStyle/>
          <a:p>
            <a:pPr algn="ctr" defTabSz="1042688">
              <a:defRPr/>
            </a:pPr>
            <a:endParaRPr lang="ru-RU" sz="1800" b="1" dirty="0">
              <a:solidFill>
                <a:srgbClr val="009900"/>
              </a:solidFill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96" name="TextBox 95"/>
          <p:cNvSpPr txBox="1"/>
          <p:nvPr/>
        </p:nvSpPr>
        <p:spPr bwMode="auto">
          <a:xfrm>
            <a:off x="378352" y="2173690"/>
            <a:ext cx="2758282" cy="990886"/>
          </a:xfrm>
          <a:prstGeom prst="rect">
            <a:avLst/>
          </a:prstGeom>
        </p:spPr>
        <p:txBody>
          <a:bodyPr wrap="none" lIns="118960" tIns="59481" rIns="118960" bIns="59481" anchor="ctr"/>
          <a:lstStyle/>
          <a:p>
            <a:pPr algn="ctr" defTabSz="1042688">
              <a:defRPr/>
            </a:pPr>
            <a:r>
              <a:rPr lang="ru-RU" sz="1800" b="1" dirty="0" smtClean="0">
                <a:solidFill>
                  <a:srgbClr val="009900"/>
                </a:solidFill>
                <a:latin typeface="Trebuchet MS" pitchFamily="34" charset="0"/>
                <a:ea typeface="+mj-ea"/>
                <a:cs typeface="+mj-cs"/>
              </a:rPr>
              <a:t>6,6</a:t>
            </a:r>
            <a:endParaRPr lang="ru-RU" sz="1800" b="1" dirty="0">
              <a:solidFill>
                <a:srgbClr val="009900"/>
              </a:solidFill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77" name="TextBox 76"/>
          <p:cNvSpPr txBox="1"/>
          <p:nvPr/>
        </p:nvSpPr>
        <p:spPr bwMode="auto">
          <a:xfrm>
            <a:off x="5501081" y="2577180"/>
            <a:ext cx="917548" cy="459029"/>
          </a:xfrm>
          <a:prstGeom prst="rect">
            <a:avLst/>
          </a:prstGeom>
        </p:spPr>
        <p:txBody>
          <a:bodyPr wrap="none" lIns="118960" tIns="59481" rIns="118960" bIns="59481" anchor="ctr"/>
          <a:lstStyle/>
          <a:p>
            <a:pPr algn="ctr" defTabSz="1042688">
              <a:defRPr/>
            </a:pPr>
            <a:r>
              <a:rPr lang="ru-RU" sz="1800" b="1" dirty="0" smtClean="0">
                <a:solidFill>
                  <a:srgbClr val="009900"/>
                </a:solidFill>
                <a:latin typeface="Trebuchet MS" pitchFamily="34" charset="0"/>
                <a:ea typeface="+mj-ea"/>
                <a:cs typeface="+mj-cs"/>
              </a:rPr>
              <a:t>5,6</a:t>
            </a:r>
            <a:endParaRPr lang="ru-RU" sz="1800" b="1" dirty="0">
              <a:solidFill>
                <a:srgbClr val="009900"/>
              </a:solidFill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114" name="TextBox 113"/>
          <p:cNvSpPr txBox="1"/>
          <p:nvPr/>
        </p:nvSpPr>
        <p:spPr bwMode="auto">
          <a:xfrm>
            <a:off x="6153178" y="5076826"/>
            <a:ext cx="510171" cy="242890"/>
          </a:xfrm>
          <a:prstGeom prst="rect">
            <a:avLst/>
          </a:prstGeom>
        </p:spPr>
        <p:txBody>
          <a:bodyPr wrap="none" lIns="118982" tIns="59491" rIns="118982" bIns="59491" anchor="ctr">
            <a:normAutofit fontScale="70000" lnSpcReduction="20000"/>
          </a:bodyPr>
          <a:lstStyle/>
          <a:p>
            <a:pPr algn="ctr" defTabSz="1042872">
              <a:defRPr/>
            </a:pPr>
            <a:endParaRPr lang="ru-RU" sz="1400" dirty="0"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115" name="TextBox 114"/>
          <p:cNvSpPr txBox="1"/>
          <p:nvPr/>
        </p:nvSpPr>
        <p:spPr bwMode="auto">
          <a:xfrm>
            <a:off x="7972209" y="5075242"/>
            <a:ext cx="510171" cy="242888"/>
          </a:xfrm>
          <a:prstGeom prst="rect">
            <a:avLst/>
          </a:prstGeom>
        </p:spPr>
        <p:txBody>
          <a:bodyPr wrap="none" lIns="118982" tIns="59491" rIns="118982" bIns="59491" anchor="ctr"/>
          <a:lstStyle/>
          <a:p>
            <a:pPr algn="ctr" defTabSz="1042872">
              <a:defRPr/>
            </a:pPr>
            <a:endParaRPr lang="ru-RU" sz="1400" dirty="0">
              <a:ea typeface="+mj-ea"/>
              <a:cs typeface="+mj-cs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2775639" y="6884991"/>
            <a:ext cx="719797" cy="288924"/>
          </a:xfrm>
          <a:prstGeom prst="rect">
            <a:avLst/>
          </a:prstGeom>
        </p:spPr>
        <p:txBody>
          <a:bodyPr wrap="none" lIns="104269" tIns="52135" rIns="104269" bIns="52135" anchor="ctr"/>
          <a:lstStyle/>
          <a:p>
            <a:pPr defTabSz="1042688">
              <a:defRPr/>
            </a:pPr>
            <a:endParaRPr lang="ru-RU" sz="170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cxnSp>
        <p:nvCxnSpPr>
          <p:cNvPr id="84" name="Прямая соединительная линия 83"/>
          <p:cNvCxnSpPr/>
          <p:nvPr/>
        </p:nvCxnSpPr>
        <p:spPr>
          <a:xfrm>
            <a:off x="8291696" y="1731270"/>
            <a:ext cx="0" cy="367188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7794973" y="5403158"/>
            <a:ext cx="1224135" cy="409029"/>
          </a:xfrm>
          <a:prstGeom prst="rect">
            <a:avLst/>
          </a:prstGeom>
        </p:spPr>
        <p:txBody>
          <a:bodyPr wrap="none" lIns="104269" tIns="52135" rIns="104269" bIns="52135" anchor="ctr"/>
          <a:lstStyle/>
          <a:p>
            <a:pPr algn="ctr" defTabSz="1042688">
              <a:defRPr/>
            </a:pPr>
            <a:r>
              <a:rPr lang="ru-RU" sz="1800" b="1" dirty="0" smtClean="0">
                <a:latin typeface="Trebuchet MS" pitchFamily="34" charset="0"/>
                <a:ea typeface="+mj-ea"/>
                <a:cs typeface="+mj-cs"/>
              </a:rPr>
              <a:t>1 </a:t>
            </a:r>
            <a:r>
              <a:rPr lang="ru-RU" sz="1800" b="1" dirty="0">
                <a:latin typeface="Trebuchet MS" pitchFamily="34" charset="0"/>
                <a:ea typeface="+mj-ea"/>
                <a:cs typeface="+mj-cs"/>
              </a:rPr>
              <a:t>п/г</a:t>
            </a:r>
          </a:p>
          <a:p>
            <a:pPr algn="ctr" defTabSz="1042688">
              <a:defRPr/>
            </a:pPr>
            <a:r>
              <a:rPr lang="ru-RU" sz="1800" b="1" dirty="0" smtClean="0">
                <a:latin typeface="Trebuchet MS" pitchFamily="34" charset="0"/>
                <a:ea typeface="+mj-ea"/>
                <a:cs typeface="+mj-cs"/>
              </a:rPr>
              <a:t>2018</a:t>
            </a:r>
            <a:endParaRPr lang="ru-RU" sz="1800" b="1" dirty="0"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86" name="TextBox 85"/>
          <p:cNvSpPr txBox="1"/>
          <p:nvPr/>
        </p:nvSpPr>
        <p:spPr bwMode="auto">
          <a:xfrm>
            <a:off x="8366625" y="4525427"/>
            <a:ext cx="453152" cy="408373"/>
          </a:xfrm>
          <a:prstGeom prst="rect">
            <a:avLst/>
          </a:prstGeom>
        </p:spPr>
        <p:txBody>
          <a:bodyPr wrap="none" lIns="118960" tIns="59481" rIns="118960" bIns="59481" anchor="ctr"/>
          <a:lstStyle/>
          <a:p>
            <a:pPr algn="ctr" defTabSz="1042688">
              <a:defRPr/>
            </a:pPr>
            <a:r>
              <a:rPr lang="ru-RU" sz="1800" b="1" dirty="0" smtClean="0">
                <a:solidFill>
                  <a:srgbClr val="0070C0"/>
                </a:solidFill>
                <a:latin typeface="Trebuchet MS" pitchFamily="34" charset="0"/>
                <a:ea typeface="+mj-ea"/>
                <a:cs typeface="+mj-cs"/>
              </a:rPr>
              <a:t>84</a:t>
            </a:r>
            <a:endParaRPr lang="ru-RU" sz="1800" b="1" dirty="0">
              <a:solidFill>
                <a:srgbClr val="0070C0"/>
              </a:solidFill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90" name="TextBox 89"/>
          <p:cNvSpPr txBox="1"/>
          <p:nvPr/>
        </p:nvSpPr>
        <p:spPr bwMode="auto">
          <a:xfrm>
            <a:off x="8291697" y="1975871"/>
            <a:ext cx="727412" cy="534496"/>
          </a:xfrm>
          <a:prstGeom prst="rect">
            <a:avLst/>
          </a:prstGeom>
        </p:spPr>
        <p:txBody>
          <a:bodyPr wrap="none" lIns="118960" tIns="59481" rIns="118960" bIns="59481" anchor="ctr"/>
          <a:lstStyle/>
          <a:p>
            <a:pPr algn="ctr" defTabSz="1042688">
              <a:defRPr/>
            </a:pPr>
            <a:r>
              <a:rPr lang="ru-RU" sz="1800" b="1" dirty="0" smtClean="0">
                <a:solidFill>
                  <a:srgbClr val="009900"/>
                </a:solidFill>
                <a:latin typeface="Trebuchet MS" pitchFamily="34" charset="0"/>
                <a:ea typeface="+mj-ea"/>
                <a:cs typeface="+mj-cs"/>
              </a:rPr>
              <a:t>8,6</a:t>
            </a:r>
            <a:endParaRPr lang="ru-RU" sz="1800" b="1" dirty="0">
              <a:solidFill>
                <a:srgbClr val="009900"/>
              </a:solidFill>
              <a:latin typeface="Trebuchet MS" pitchFamily="34" charset="0"/>
              <a:ea typeface="+mj-ea"/>
              <a:cs typeface="+mj-cs"/>
            </a:endParaRPr>
          </a:p>
        </p:txBody>
      </p:sp>
      <p:cxnSp>
        <p:nvCxnSpPr>
          <p:cNvPr id="97" name="Прямая соединительная линия 96"/>
          <p:cNvCxnSpPr/>
          <p:nvPr/>
        </p:nvCxnSpPr>
        <p:spPr bwMode="auto">
          <a:xfrm>
            <a:off x="1529128" y="3894288"/>
            <a:ext cx="1808865" cy="28337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 bwMode="auto">
          <a:xfrm>
            <a:off x="3276922" y="3923119"/>
            <a:ext cx="2396758" cy="35573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>
            <a:endCxn id="130" idx="0"/>
          </p:cNvCxnSpPr>
          <p:nvPr/>
        </p:nvCxnSpPr>
        <p:spPr bwMode="auto">
          <a:xfrm>
            <a:off x="5747109" y="4298290"/>
            <a:ext cx="2535316" cy="674409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 bwMode="auto">
          <a:xfrm flipH="1">
            <a:off x="5977418" y="3561683"/>
            <a:ext cx="189966" cy="834031"/>
          </a:xfrm>
          <a:prstGeom prst="rect">
            <a:avLst/>
          </a:prstGeom>
        </p:spPr>
        <p:txBody>
          <a:bodyPr wrap="none" lIns="118960" tIns="59481" rIns="118960" bIns="59481" anchor="ctr"/>
          <a:lstStyle/>
          <a:p>
            <a:pPr algn="ctr" defTabSz="1042688">
              <a:defRPr/>
            </a:pPr>
            <a:r>
              <a:rPr lang="ru-RU" sz="1800" b="1" dirty="0" smtClean="0">
                <a:solidFill>
                  <a:srgbClr val="0070C0"/>
                </a:solidFill>
                <a:latin typeface="Trebuchet MS" pitchFamily="34" charset="0"/>
                <a:ea typeface="+mj-ea"/>
                <a:cs typeface="+mj-cs"/>
              </a:rPr>
              <a:t>209</a:t>
            </a:r>
            <a:endParaRPr lang="ru-RU" sz="1800" b="1" dirty="0">
              <a:solidFill>
                <a:srgbClr val="0070C0"/>
              </a:solidFill>
              <a:latin typeface="Trebuchet MS" pitchFamily="34" charset="0"/>
              <a:ea typeface="+mj-ea"/>
              <a:cs typeface="+mj-cs"/>
            </a:endParaRPr>
          </a:p>
        </p:txBody>
      </p:sp>
      <p:cxnSp>
        <p:nvCxnSpPr>
          <p:cNvPr id="120" name="Прямая соединительная линия 119"/>
          <p:cNvCxnSpPr>
            <a:endCxn id="125" idx="6"/>
          </p:cNvCxnSpPr>
          <p:nvPr/>
        </p:nvCxnSpPr>
        <p:spPr bwMode="auto">
          <a:xfrm flipV="1">
            <a:off x="5788866" y="2589751"/>
            <a:ext cx="2587030" cy="672040"/>
          </a:xfrm>
          <a:prstGeom prst="line">
            <a:avLst/>
          </a:prstGeom>
          <a:ln w="254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Овал 121"/>
          <p:cNvSpPr/>
          <p:nvPr/>
        </p:nvSpPr>
        <p:spPr bwMode="auto">
          <a:xfrm>
            <a:off x="1562264" y="2806695"/>
            <a:ext cx="168400" cy="158767"/>
          </a:xfrm>
          <a:prstGeom prst="ellipse">
            <a:avLst/>
          </a:prstGeom>
          <a:solidFill>
            <a:schemeClr val="bg1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3" name="Овал 122"/>
          <p:cNvSpPr/>
          <p:nvPr/>
        </p:nvSpPr>
        <p:spPr bwMode="auto">
          <a:xfrm>
            <a:off x="3169086" y="3103023"/>
            <a:ext cx="168400" cy="158767"/>
          </a:xfrm>
          <a:prstGeom prst="ellipse">
            <a:avLst/>
          </a:prstGeom>
          <a:solidFill>
            <a:schemeClr val="bg1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4" name="Овал 123"/>
          <p:cNvSpPr/>
          <p:nvPr/>
        </p:nvSpPr>
        <p:spPr bwMode="auto">
          <a:xfrm>
            <a:off x="5673680" y="3250014"/>
            <a:ext cx="168400" cy="158767"/>
          </a:xfrm>
          <a:prstGeom prst="ellipse">
            <a:avLst/>
          </a:prstGeom>
          <a:solidFill>
            <a:schemeClr val="bg1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5" name="Овал 124"/>
          <p:cNvSpPr/>
          <p:nvPr/>
        </p:nvSpPr>
        <p:spPr bwMode="auto">
          <a:xfrm>
            <a:off x="8207496" y="2510367"/>
            <a:ext cx="168400" cy="158767"/>
          </a:xfrm>
          <a:prstGeom prst="ellipse">
            <a:avLst/>
          </a:prstGeom>
          <a:solidFill>
            <a:schemeClr val="bg1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7" name="Овал 126"/>
          <p:cNvSpPr/>
          <p:nvPr/>
        </p:nvSpPr>
        <p:spPr bwMode="auto">
          <a:xfrm>
            <a:off x="1490928" y="3828287"/>
            <a:ext cx="168400" cy="160337"/>
          </a:xfrm>
          <a:prstGeom prst="ellips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8" name="Овал 127"/>
          <p:cNvSpPr/>
          <p:nvPr/>
        </p:nvSpPr>
        <p:spPr bwMode="auto">
          <a:xfrm>
            <a:off x="3136634" y="3789253"/>
            <a:ext cx="168400" cy="160337"/>
          </a:xfrm>
          <a:prstGeom prst="ellips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9" name="Овал 128"/>
          <p:cNvSpPr/>
          <p:nvPr/>
        </p:nvSpPr>
        <p:spPr bwMode="auto">
          <a:xfrm>
            <a:off x="5670338" y="4241602"/>
            <a:ext cx="168400" cy="160337"/>
          </a:xfrm>
          <a:prstGeom prst="ellips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0" name="Овал 129"/>
          <p:cNvSpPr/>
          <p:nvPr/>
        </p:nvSpPr>
        <p:spPr bwMode="auto">
          <a:xfrm>
            <a:off x="8198225" y="4972699"/>
            <a:ext cx="168400" cy="160337"/>
          </a:xfrm>
          <a:prstGeom prst="ellips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61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244" y="756295"/>
            <a:ext cx="8478838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803" y="2196455"/>
            <a:ext cx="7716838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803" y="3564607"/>
            <a:ext cx="7716838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378" y="4932759"/>
            <a:ext cx="7659688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0094240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2337</TotalTime>
  <Words>68</Words>
  <Application>Microsoft Office PowerPoint</Application>
  <PresentationFormat>Произвольный</PresentationFormat>
  <Paragraphs>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Present_FNS2012_A4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Лысиков Иван Павлович</dc:creator>
  <cp:lastModifiedBy>Гукалов Олег Владимирович</cp:lastModifiedBy>
  <cp:revision>184</cp:revision>
  <cp:lastPrinted>2018-08-27T23:29:00Z</cp:lastPrinted>
  <dcterms:created xsi:type="dcterms:W3CDTF">2014-11-17T14:31:03Z</dcterms:created>
  <dcterms:modified xsi:type="dcterms:W3CDTF">2018-08-27T23:33:14Z</dcterms:modified>
</cp:coreProperties>
</file>